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7"/>
  </p:notesMasterIdLst>
  <p:sldIdLst>
    <p:sldId id="256" r:id="rId2"/>
    <p:sldId id="542" r:id="rId3"/>
    <p:sldId id="540" r:id="rId4"/>
    <p:sldId id="541" r:id="rId5"/>
    <p:sldId id="528" r:id="rId6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6600"/>
    <a:srgbClr val="F1A60F"/>
    <a:srgbClr val="DF602D"/>
    <a:srgbClr val="DE2E2E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2442" y="-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A4CB59-264E-409D-AB6D-80BCE558983E}" type="slidenum">
              <a:rPr lang="cs-CZ" smtClean="0"/>
              <a:pPr/>
              <a:t>2</a:t>
            </a:fld>
            <a:endParaRPr lang="cs-CZ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A4CB59-264E-409D-AB6D-80BCE558983E}" type="slidenum">
              <a:rPr lang="cs-CZ" smtClean="0"/>
              <a:pPr/>
              <a:t>5</a:t>
            </a:fld>
            <a:endParaRPr lang="cs-CZ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Advanced .NET Programming I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Lecture</a:t>
            </a:r>
            <a:endParaRPr lang="cs-CZ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Pavel</a:t>
            </a:r>
            <a:r>
              <a:rPr lang="en-US" dirty="0" smtClean="0"/>
              <a:t> Je</a:t>
            </a:r>
            <a:r>
              <a:rPr lang="cs-CZ" dirty="0" err="1" smtClean="0"/>
              <a:t>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endParaRPr lang="cs-CZ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 smtClean="0">
                <a:latin typeface="Times New Roman" charset="0"/>
              </a:rPr>
              <a:t>Some of the slides are based </a:t>
            </a:r>
            <a:r>
              <a:rPr lang="en-US" sz="1200" dirty="0">
                <a:latin typeface="Times New Roman" charset="0"/>
              </a:rPr>
              <a:t>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2133600" cy="457200"/>
          </a:xfrm>
          <a:noFill/>
        </p:spPr>
        <p:txBody>
          <a:bodyPr/>
          <a:lstStyle/>
          <a:p>
            <a:pPr algn="l"/>
            <a:r>
              <a:rPr lang="en-US" smtClean="0"/>
              <a:t>Pavel</a:t>
            </a:r>
            <a:r>
              <a:rPr lang="cs-CZ" smtClean="0"/>
              <a:t> Ježek</a:t>
            </a:r>
            <a:r>
              <a:rPr lang="en-US" smtClean="0"/>
              <a:t/>
            </a:r>
            <a:br>
              <a:rPr lang="en-US" smtClean="0"/>
            </a:br>
            <a:r>
              <a:rPr lang="cs-CZ" smtClean="0"/>
              <a:t>C</a:t>
            </a:r>
            <a:r>
              <a:rPr lang="en-US" smtClean="0"/>
              <a:t># 3.0 and .NET 3.5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Lambda Expressions (2)</a:t>
            </a:r>
            <a:endParaRPr lang="cs-CZ" dirty="0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268760"/>
            <a:ext cx="8229600" cy="441166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Expression or statement body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Implicitly or explicitly typed parameters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Examples: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x =&gt; x + 1</a:t>
            </a:r>
            <a:r>
              <a:rPr lang="cs-CZ" sz="1800" dirty="0" smtClean="0"/>
              <a:t>    </a:t>
            </a:r>
            <a:r>
              <a:rPr lang="en-US" sz="1800" dirty="0" smtClean="0"/>
              <a:t>                        </a:t>
            </a:r>
            <a:r>
              <a:rPr lang="cs-CZ" sz="1800" dirty="0" smtClean="0"/>
              <a:t>// </a:t>
            </a:r>
            <a:r>
              <a:rPr lang="cs-CZ" sz="1800" dirty="0" err="1" smtClean="0"/>
              <a:t>Implicitly</a:t>
            </a:r>
            <a:r>
              <a:rPr lang="cs-CZ" sz="1800" dirty="0" smtClean="0"/>
              <a:t> </a:t>
            </a:r>
            <a:r>
              <a:rPr lang="cs-CZ" sz="1800" dirty="0" err="1" smtClean="0"/>
              <a:t>typed</a:t>
            </a:r>
            <a:r>
              <a:rPr lang="cs-CZ" sz="1800" dirty="0" smtClean="0"/>
              <a:t>, </a:t>
            </a:r>
            <a:r>
              <a:rPr lang="cs-CZ" sz="1800" dirty="0" err="1" smtClean="0"/>
              <a:t>expression</a:t>
            </a:r>
            <a:r>
              <a:rPr lang="cs-CZ" sz="1800" dirty="0" smtClean="0"/>
              <a:t> body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x =&gt; { return x + 1; }</a:t>
            </a:r>
            <a:r>
              <a:rPr lang="en-US" sz="1800" dirty="0" smtClean="0"/>
              <a:t>    </a:t>
            </a:r>
            <a:r>
              <a:rPr lang="cs-CZ" sz="1800" dirty="0" smtClean="0"/>
              <a:t>    // </a:t>
            </a:r>
            <a:r>
              <a:rPr lang="cs-CZ" sz="1800" dirty="0" err="1" smtClean="0"/>
              <a:t>Implicitly</a:t>
            </a:r>
            <a:r>
              <a:rPr lang="cs-CZ" sz="1800" dirty="0" smtClean="0"/>
              <a:t> </a:t>
            </a:r>
            <a:r>
              <a:rPr lang="cs-CZ" sz="1800" dirty="0" err="1" smtClean="0"/>
              <a:t>typed</a:t>
            </a:r>
            <a:r>
              <a:rPr lang="cs-CZ" sz="1800" dirty="0" smtClean="0"/>
              <a:t>, </a:t>
            </a:r>
            <a:r>
              <a:rPr lang="cs-CZ" sz="1800" dirty="0" err="1" smtClean="0"/>
              <a:t>statement</a:t>
            </a:r>
            <a:r>
              <a:rPr lang="cs-CZ" sz="1800" dirty="0" smtClean="0"/>
              <a:t> body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(</a:t>
            </a:r>
            <a:r>
              <a:rPr lang="cs-CZ" sz="1400" dirty="0" err="1" smtClean="0">
                <a:latin typeface="Courier New" pitchFamily="49" charset="0"/>
              </a:rPr>
              <a:t>int</a:t>
            </a:r>
            <a:r>
              <a:rPr lang="cs-CZ" sz="1400" dirty="0" smtClean="0">
                <a:latin typeface="Courier New" pitchFamily="49" charset="0"/>
              </a:rPr>
              <a:t> x) =&gt; x + 1</a:t>
            </a:r>
            <a:r>
              <a:rPr lang="cs-CZ" sz="1800" dirty="0" smtClean="0"/>
              <a:t>        </a:t>
            </a:r>
            <a:r>
              <a:rPr lang="en-US" sz="1800" dirty="0" smtClean="0"/>
              <a:t>          </a:t>
            </a:r>
            <a:r>
              <a:rPr lang="cs-CZ" sz="1800" dirty="0" smtClean="0"/>
              <a:t>// </a:t>
            </a:r>
            <a:r>
              <a:rPr lang="cs-CZ" sz="1800" dirty="0" err="1" smtClean="0"/>
              <a:t>Explicitly</a:t>
            </a:r>
            <a:r>
              <a:rPr lang="cs-CZ" sz="1800" dirty="0" smtClean="0"/>
              <a:t> </a:t>
            </a:r>
            <a:r>
              <a:rPr lang="cs-CZ" sz="1800" dirty="0" err="1" smtClean="0"/>
              <a:t>typed</a:t>
            </a:r>
            <a:r>
              <a:rPr lang="cs-CZ" sz="1800" dirty="0" smtClean="0"/>
              <a:t>, </a:t>
            </a:r>
            <a:r>
              <a:rPr lang="cs-CZ" sz="1800" dirty="0" err="1" smtClean="0"/>
              <a:t>expression</a:t>
            </a:r>
            <a:r>
              <a:rPr lang="cs-CZ" sz="1800" dirty="0" smtClean="0"/>
              <a:t> body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(</a:t>
            </a:r>
            <a:r>
              <a:rPr lang="cs-CZ" sz="1400" dirty="0" err="1" smtClean="0">
                <a:latin typeface="Courier New" pitchFamily="49" charset="0"/>
              </a:rPr>
              <a:t>int</a:t>
            </a:r>
            <a:r>
              <a:rPr lang="cs-CZ" sz="1400" dirty="0" smtClean="0">
                <a:latin typeface="Courier New" pitchFamily="49" charset="0"/>
              </a:rPr>
              <a:t> x) =&gt; { return x + 1; }</a:t>
            </a:r>
            <a:r>
              <a:rPr lang="cs-CZ" sz="1800" dirty="0" smtClean="0"/>
              <a:t>    // </a:t>
            </a:r>
            <a:r>
              <a:rPr lang="cs-CZ" sz="1800" dirty="0" err="1" smtClean="0"/>
              <a:t>Explicitly</a:t>
            </a:r>
            <a:r>
              <a:rPr lang="cs-CZ" sz="1800" dirty="0" smtClean="0"/>
              <a:t> </a:t>
            </a:r>
            <a:r>
              <a:rPr lang="cs-CZ" sz="1800" dirty="0" err="1" smtClean="0"/>
              <a:t>typed</a:t>
            </a:r>
            <a:r>
              <a:rPr lang="cs-CZ" sz="1800" dirty="0" smtClean="0"/>
              <a:t>, </a:t>
            </a:r>
            <a:r>
              <a:rPr lang="cs-CZ" sz="1800" dirty="0" err="1" smtClean="0"/>
              <a:t>statement</a:t>
            </a:r>
            <a:r>
              <a:rPr lang="cs-CZ" sz="1800" dirty="0" smtClean="0"/>
              <a:t> body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(x, y) =&gt; x * y</a:t>
            </a:r>
            <a:r>
              <a:rPr lang="cs-CZ" sz="1800" dirty="0" smtClean="0"/>
              <a:t>        </a:t>
            </a:r>
            <a:r>
              <a:rPr lang="en-US" sz="1800" dirty="0" smtClean="0"/>
              <a:t>                  </a:t>
            </a:r>
            <a:r>
              <a:rPr lang="cs-CZ" sz="1800" dirty="0" smtClean="0"/>
              <a:t>// </a:t>
            </a:r>
            <a:r>
              <a:rPr lang="cs-CZ" sz="1800" dirty="0" err="1" smtClean="0"/>
              <a:t>Multiple</a:t>
            </a:r>
            <a:r>
              <a:rPr lang="cs-CZ" sz="1800" dirty="0" smtClean="0"/>
              <a:t> </a:t>
            </a:r>
            <a:r>
              <a:rPr lang="cs-CZ" sz="1800" dirty="0" err="1" smtClean="0"/>
              <a:t>parameters</a:t>
            </a:r>
            <a:endParaRPr lang="cs-CZ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() =&gt; </a:t>
            </a:r>
            <a:r>
              <a:rPr lang="cs-CZ" sz="1400" dirty="0" err="1" smtClean="0">
                <a:latin typeface="Courier New" pitchFamily="49" charset="0"/>
              </a:rPr>
              <a:t>Console.WriteLine</a:t>
            </a:r>
            <a:r>
              <a:rPr lang="cs-CZ" sz="1400" dirty="0" smtClean="0">
                <a:latin typeface="Courier New" pitchFamily="49" charset="0"/>
              </a:rPr>
              <a:t>()</a:t>
            </a:r>
            <a:r>
              <a:rPr lang="cs-CZ" sz="1800" dirty="0" smtClean="0"/>
              <a:t>   </a:t>
            </a:r>
            <a:r>
              <a:rPr lang="en-US" sz="1800" dirty="0" smtClean="0"/>
              <a:t>     </a:t>
            </a:r>
            <a:r>
              <a:rPr lang="cs-CZ" sz="1800" dirty="0" smtClean="0"/>
              <a:t> // No </a:t>
            </a:r>
            <a:r>
              <a:rPr lang="cs-CZ" sz="1800" dirty="0" err="1" smtClean="0"/>
              <a:t>parameters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A lambda expression is a value, that does not have a type but can be implicitly converted to a compatible delegate type</a:t>
            </a:r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en-US" sz="1400" dirty="0" smtClean="0">
                <a:latin typeface="Courier New" pitchFamily="49" charset="0"/>
              </a:rPr>
              <a:t>delegate R </a:t>
            </a:r>
            <a:r>
              <a:rPr lang="en-US" sz="1400" dirty="0" err="1" smtClean="0">
                <a:latin typeface="Courier New" pitchFamily="49" charset="0"/>
              </a:rPr>
              <a:t>Func</a:t>
            </a:r>
            <a:r>
              <a:rPr lang="en-US" sz="1400" dirty="0" smtClean="0">
                <a:latin typeface="Courier New" pitchFamily="49" charset="0"/>
              </a:rPr>
              <a:t>&lt;A,R&gt;(A </a:t>
            </a:r>
            <a:r>
              <a:rPr lang="en-US" sz="1400" dirty="0" err="1" smtClean="0">
                <a:latin typeface="Courier New" pitchFamily="49" charset="0"/>
              </a:rPr>
              <a:t>arg</a:t>
            </a:r>
            <a:r>
              <a:rPr lang="en-US" sz="1400" dirty="0" smtClean="0"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en-US" sz="1400" dirty="0" err="1" smtClean="0">
                <a:latin typeface="Courier New" pitchFamily="49" charset="0"/>
              </a:rPr>
              <a:t>Func</a:t>
            </a:r>
            <a:r>
              <a:rPr lang="en-US" sz="1400" dirty="0" smtClean="0">
                <a:latin typeface="Courier New" pitchFamily="49" charset="0"/>
              </a:rPr>
              <a:t>&lt;</a:t>
            </a:r>
            <a:r>
              <a:rPr lang="en-US" sz="1400" dirty="0" err="1" smtClean="0">
                <a:latin typeface="Courier New" pitchFamily="49" charset="0"/>
              </a:rPr>
              <a:t>int,int</a:t>
            </a:r>
            <a:r>
              <a:rPr lang="en-US" sz="1400" dirty="0" smtClean="0">
                <a:latin typeface="Courier New" pitchFamily="49" charset="0"/>
              </a:rPr>
              <a:t>&gt; f1 = x =&gt; x + 1;</a:t>
            </a:r>
            <a:r>
              <a:rPr lang="en-US" sz="1800" dirty="0" smtClean="0"/>
              <a:t>         // Ok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en-US" sz="1400" dirty="0" err="1" smtClean="0">
                <a:latin typeface="Courier New" pitchFamily="49" charset="0"/>
              </a:rPr>
              <a:t>Func</a:t>
            </a:r>
            <a:r>
              <a:rPr lang="en-US" sz="1400" dirty="0" smtClean="0">
                <a:latin typeface="Courier New" pitchFamily="49" charset="0"/>
              </a:rPr>
              <a:t>&lt;</a:t>
            </a:r>
            <a:r>
              <a:rPr lang="en-US" sz="1400" dirty="0" err="1" smtClean="0">
                <a:latin typeface="Courier New" pitchFamily="49" charset="0"/>
              </a:rPr>
              <a:t>int,double</a:t>
            </a:r>
            <a:r>
              <a:rPr lang="en-US" sz="1400" dirty="0" smtClean="0">
                <a:latin typeface="Courier New" pitchFamily="49" charset="0"/>
              </a:rPr>
              <a:t>&gt; f2 = x =&gt; x + 1;</a:t>
            </a:r>
            <a:r>
              <a:rPr lang="en-US" sz="1800" dirty="0" smtClean="0"/>
              <a:t>    // Ok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en-US" sz="1400" dirty="0" err="1" smtClean="0">
                <a:latin typeface="Courier New" pitchFamily="49" charset="0"/>
              </a:rPr>
              <a:t>Func</a:t>
            </a:r>
            <a:r>
              <a:rPr lang="en-US" sz="1400" dirty="0" smtClean="0">
                <a:latin typeface="Courier New" pitchFamily="49" charset="0"/>
              </a:rPr>
              <a:t>&lt;</a:t>
            </a:r>
            <a:r>
              <a:rPr lang="en-US" sz="1400" dirty="0" err="1" smtClean="0">
                <a:latin typeface="Courier New" pitchFamily="49" charset="0"/>
              </a:rPr>
              <a:t>double,int</a:t>
            </a:r>
            <a:r>
              <a:rPr lang="en-US" sz="1400" dirty="0" smtClean="0">
                <a:latin typeface="Courier New" pitchFamily="49" charset="0"/>
              </a:rPr>
              <a:t>&gt; f3 = x =&gt; x + 1;</a:t>
            </a:r>
            <a:r>
              <a:rPr lang="en-US" sz="1800" dirty="0" smtClean="0"/>
              <a:t>    // Error</a:t>
            </a:r>
            <a:r>
              <a:rPr lang="cs-CZ" sz="1800" dirty="0" smtClean="0"/>
              <a:t> </a:t>
            </a:r>
            <a:r>
              <a:rPr lang="en-US" sz="1800" dirty="0" smtClean="0"/>
              <a:t>– double cannot be</a:t>
            </a:r>
            <a:br>
              <a:rPr lang="en-US" sz="1800" dirty="0" smtClean="0"/>
            </a:br>
            <a:r>
              <a:rPr lang="en-US" sz="1800" dirty="0" smtClean="0"/>
              <a:t>                    			      // implicitly converted to </a:t>
            </a:r>
            <a:r>
              <a:rPr lang="en-US" sz="1800" dirty="0" err="1" smtClean="0"/>
              <a:t>int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sz="1800" dirty="0" smtClean="0"/>
          </a:p>
          <a:p>
            <a:pPr eaLnBrk="1" hangingPunct="1">
              <a:lnSpc>
                <a:spcPct val="80000"/>
              </a:lnSpc>
            </a:pP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190744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Outer Variables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85800" y="1295400"/>
            <a:ext cx="76930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sz="1600">
                <a:latin typeface="Times New Roman" pitchFamily="18" charset="0"/>
              </a:rPr>
              <a:t>If anonymous methods access variables of the enclosing method</a:t>
            </a:r>
          </a:p>
          <a:p>
            <a:pPr eaLnBrk="0" hangingPunct="0"/>
            <a:r>
              <a:rPr lang="en-US" sz="1600">
                <a:latin typeface="Times New Roman" pitchFamily="18" charset="0"/>
              </a:rPr>
              <a:t>these variables are evacuated into a dummy object (capturing) – all anonymous methods</a:t>
            </a:r>
          </a:p>
          <a:p>
            <a:pPr eaLnBrk="0" hangingPunct="0"/>
            <a:r>
              <a:rPr lang="en-US" sz="1600">
                <a:latin typeface="Times New Roman" pitchFamily="18" charset="0"/>
              </a:rPr>
              <a:t>and the enclosing method itself are then using a single “evacuated” variable (see next slide).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04850" y="2300288"/>
            <a:ext cx="3113088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delegate int </a:t>
            </a:r>
            <a:r>
              <a:rPr lang="en-US" sz="1400" b="1"/>
              <a:t>Adder</a:t>
            </a:r>
            <a:r>
              <a:rPr lang="en-US" sz="1400"/>
              <a:t>();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endParaRPr lang="en-US" sz="1400"/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class </a:t>
            </a:r>
            <a:r>
              <a:rPr lang="en-US" sz="1400" b="1"/>
              <a:t>Test</a:t>
            </a:r>
            <a:r>
              <a:rPr lang="en-US" sz="1400"/>
              <a:t> {</a:t>
            </a:r>
          </a:p>
          <a:p>
            <a:pPr eaLnBrk="0" hangingPunct="0">
              <a:spcBef>
                <a:spcPct val="30000"/>
              </a:spcBef>
              <a:tabLst>
                <a:tab pos="185738" algn="l"/>
                <a:tab pos="384175" algn="l"/>
              </a:tabLst>
            </a:pPr>
            <a:r>
              <a:rPr lang="en-US" sz="1400"/>
              <a:t>	static Adder </a:t>
            </a:r>
            <a:r>
              <a:rPr lang="en-US" sz="1400" b="1"/>
              <a:t>CreateAdder</a:t>
            </a:r>
            <a:r>
              <a:rPr lang="en-US" sz="1400"/>
              <a:t>() {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		int </a:t>
            </a:r>
            <a:r>
              <a:rPr lang="en-US" sz="1400">
                <a:solidFill>
                  <a:srgbClr val="FF0000"/>
                </a:solidFill>
              </a:rPr>
              <a:t>x</a:t>
            </a:r>
            <a:r>
              <a:rPr lang="en-US" sz="1400"/>
              <a:t> = 0;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		return delegate { </a:t>
            </a:r>
            <a:r>
              <a:rPr lang="en-US" sz="1400">
                <a:solidFill>
                  <a:srgbClr val="FF0000"/>
                </a:solidFill>
              </a:rPr>
              <a:t>x</a:t>
            </a:r>
            <a:r>
              <a:rPr lang="en-US" sz="1400"/>
              <a:t>++; return </a:t>
            </a:r>
            <a:r>
              <a:rPr lang="en-US" sz="1400">
                <a:solidFill>
                  <a:srgbClr val="FF0000"/>
                </a:solidFill>
              </a:rPr>
              <a:t>x</a:t>
            </a:r>
            <a:r>
              <a:rPr lang="en-US" sz="1400"/>
              <a:t>; };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	}</a:t>
            </a:r>
          </a:p>
          <a:p>
            <a:pPr eaLnBrk="0" hangingPunct="0">
              <a:spcBef>
                <a:spcPct val="30000"/>
              </a:spcBef>
              <a:tabLst>
                <a:tab pos="185738" algn="l"/>
                <a:tab pos="384175" algn="l"/>
              </a:tabLst>
            </a:pPr>
            <a:r>
              <a:rPr lang="en-US" sz="1400"/>
              <a:t>	static void </a:t>
            </a:r>
            <a:r>
              <a:rPr lang="en-US" sz="1400" b="1"/>
              <a:t>Main</a:t>
            </a:r>
            <a:r>
              <a:rPr lang="en-US" sz="1400"/>
              <a:t>() {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		Adder add = CreateAdder();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		Console.WriteLine(add());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		Console.WriteLine(add());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		Console.WriteLine(add());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	}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}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76388" y="5643563"/>
            <a:ext cx="279400" cy="7302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1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2</a:t>
            </a:r>
          </a:p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3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625475" y="5595938"/>
            <a:ext cx="803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sz="1600">
                <a:latin typeface="Times New Roman" pitchFamily="18" charset="0"/>
              </a:rPr>
              <a:t>Output: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321175" y="3206751"/>
            <a:ext cx="3414713" cy="1168401"/>
            <a:chOff x="2722" y="2020"/>
            <a:chExt cx="2151" cy="736"/>
          </a:xfrm>
        </p:grpSpPr>
        <p:sp>
          <p:nvSpPr>
            <p:cNvPr id="31756" name="Rectangle 8"/>
            <p:cNvSpPr>
              <a:spLocks noChangeArrowheads="1"/>
            </p:cNvSpPr>
            <p:nvPr/>
          </p:nvSpPr>
          <p:spPr bwMode="auto">
            <a:xfrm>
              <a:off x="3583" y="2020"/>
              <a:ext cx="309" cy="30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cs-CZ"/>
            </a:p>
          </p:txBody>
        </p:sp>
        <p:sp>
          <p:nvSpPr>
            <p:cNvPr id="31757" name="Text Box 9"/>
            <p:cNvSpPr txBox="1">
              <a:spLocks noChangeArrowheads="1"/>
            </p:cNvSpPr>
            <p:nvPr/>
          </p:nvSpPr>
          <p:spPr bwMode="auto">
            <a:xfrm>
              <a:off x="3587" y="2394"/>
              <a:ext cx="777" cy="19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>
                <a:tabLst>
                  <a:tab pos="185738" algn="l"/>
                  <a:tab pos="384175" algn="l"/>
                </a:tabLst>
              </a:pPr>
              <a:r>
                <a:rPr lang="en-US" sz="1400"/>
                <a:t>x++; return x;</a:t>
              </a:r>
            </a:p>
          </p:txBody>
        </p:sp>
        <p:sp>
          <p:nvSpPr>
            <p:cNvPr id="31758" name="Text Box 10"/>
            <p:cNvSpPr txBox="1">
              <a:spLocks noChangeArrowheads="1"/>
            </p:cNvSpPr>
            <p:nvPr/>
          </p:nvSpPr>
          <p:spPr bwMode="auto">
            <a:xfrm>
              <a:off x="3660" y="2087"/>
              <a:ext cx="16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tabLst>
                  <a:tab pos="185738" algn="l"/>
                  <a:tab pos="384175" algn="l"/>
                </a:tabLst>
              </a:pPr>
              <a:r>
                <a:rPr lang="en-US" sz="1400"/>
                <a:t>0</a:t>
              </a:r>
            </a:p>
          </p:txBody>
        </p:sp>
        <p:sp>
          <p:nvSpPr>
            <p:cNvPr id="31759" name="Line 11"/>
            <p:cNvSpPr>
              <a:spLocks noChangeShapeType="1"/>
            </p:cNvSpPr>
            <p:nvPr/>
          </p:nvSpPr>
          <p:spPr bwMode="auto">
            <a:xfrm flipH="1">
              <a:off x="3744" y="2337"/>
              <a:ext cx="0" cy="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endParaRPr lang="cs-CZ"/>
            </a:p>
          </p:txBody>
        </p:sp>
        <p:sp>
          <p:nvSpPr>
            <p:cNvPr id="31760" name="Text Box 12"/>
            <p:cNvSpPr txBox="1">
              <a:spLocks noChangeArrowheads="1"/>
            </p:cNvSpPr>
            <p:nvPr/>
          </p:nvSpPr>
          <p:spPr bwMode="auto">
            <a:xfrm>
              <a:off x="2722" y="2078"/>
              <a:ext cx="82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/>
              <a:r>
                <a:rPr lang="en-US" sz="1600" i="1">
                  <a:latin typeface="Times New Roman" pitchFamily="18" charset="0"/>
                </a:rPr>
                <a:t>dummy object</a:t>
              </a:r>
            </a:p>
          </p:txBody>
        </p:sp>
        <p:sp>
          <p:nvSpPr>
            <p:cNvPr id="31761" name="Text Box 13"/>
            <p:cNvSpPr txBox="1">
              <a:spLocks noChangeArrowheads="1"/>
            </p:cNvSpPr>
            <p:nvPr/>
          </p:nvSpPr>
          <p:spPr bwMode="auto">
            <a:xfrm>
              <a:off x="2722" y="2386"/>
              <a:ext cx="578" cy="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/>
              <a:r>
                <a:rPr lang="en-US" sz="1600" i="1" dirty="0" smtClean="0">
                  <a:latin typeface="Times New Roman" pitchFamily="18" charset="0"/>
                </a:rPr>
                <a:t>delegate</a:t>
              </a:r>
              <a:br>
                <a:rPr lang="en-US" sz="1600" i="1" dirty="0" smtClean="0">
                  <a:latin typeface="Times New Roman" pitchFamily="18" charset="0"/>
                </a:rPr>
              </a:br>
              <a:r>
                <a:rPr lang="en-US" sz="1600" i="1" dirty="0" smtClean="0">
                  <a:latin typeface="Times New Roman" pitchFamily="18" charset="0"/>
                </a:rPr>
                <a:t>(closure)</a:t>
              </a:r>
              <a:endParaRPr lang="en-US" sz="1600" i="1" dirty="0">
                <a:latin typeface="Times New Roman" pitchFamily="18" charset="0"/>
              </a:endParaRPr>
            </a:p>
          </p:txBody>
        </p:sp>
        <p:sp>
          <p:nvSpPr>
            <p:cNvPr id="31762" name="AutoShape 14"/>
            <p:cNvSpPr>
              <a:spLocks/>
            </p:cNvSpPr>
            <p:nvPr/>
          </p:nvSpPr>
          <p:spPr bwMode="auto">
            <a:xfrm>
              <a:off x="4502" y="2021"/>
              <a:ext cx="62" cy="584"/>
            </a:xfrm>
            <a:prstGeom prst="rightBrace">
              <a:avLst>
                <a:gd name="adj1" fmla="val 7849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cs-CZ"/>
            </a:p>
          </p:txBody>
        </p:sp>
        <p:sp>
          <p:nvSpPr>
            <p:cNvPr id="31763" name="Text Box 15"/>
            <p:cNvSpPr txBox="1">
              <a:spLocks noChangeArrowheads="1"/>
            </p:cNvSpPr>
            <p:nvPr/>
          </p:nvSpPr>
          <p:spPr bwMode="auto">
            <a:xfrm>
              <a:off x="4573" y="2218"/>
              <a:ext cx="30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0" hangingPunct="0"/>
              <a:r>
                <a:rPr lang="en-US" sz="1400"/>
                <a:t>add</a:t>
              </a:r>
            </a:p>
          </p:txBody>
        </p:sp>
      </p:grpSp>
      <p:sp>
        <p:nvSpPr>
          <p:cNvPr id="189456" name="Text Box 16"/>
          <p:cNvSpPr txBox="1">
            <a:spLocks noChangeArrowheads="1"/>
          </p:cNvSpPr>
          <p:nvPr/>
        </p:nvSpPr>
        <p:spPr bwMode="auto">
          <a:xfrm>
            <a:off x="5795963" y="3298825"/>
            <a:ext cx="279400" cy="3048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1</a:t>
            </a:r>
          </a:p>
        </p:txBody>
      </p:sp>
      <p:sp>
        <p:nvSpPr>
          <p:cNvPr id="189457" name="Text Box 17"/>
          <p:cNvSpPr txBox="1">
            <a:spLocks noChangeArrowheads="1"/>
          </p:cNvSpPr>
          <p:nvPr/>
        </p:nvSpPr>
        <p:spPr bwMode="auto">
          <a:xfrm>
            <a:off x="5792788" y="3298825"/>
            <a:ext cx="279400" cy="3048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2</a:t>
            </a:r>
          </a:p>
        </p:txBody>
      </p:sp>
      <p:sp>
        <p:nvSpPr>
          <p:cNvPr id="189458" name="Text Box 18"/>
          <p:cNvSpPr txBox="1">
            <a:spLocks noChangeArrowheads="1"/>
          </p:cNvSpPr>
          <p:nvPr/>
        </p:nvSpPr>
        <p:spPr bwMode="auto">
          <a:xfrm>
            <a:off x="5792788" y="3298825"/>
            <a:ext cx="279400" cy="3048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185738" algn="l"/>
                <a:tab pos="384175" algn="l"/>
              </a:tabLst>
            </a:pPr>
            <a:r>
              <a:rPr lang="en-US" sz="1400"/>
              <a:t>3</a:t>
            </a:r>
          </a:p>
        </p:txBody>
      </p:sp>
      <p:sp>
        <p:nvSpPr>
          <p:cNvPr id="189459" name="Text Box 19"/>
          <p:cNvSpPr txBox="1">
            <a:spLocks noChangeArrowheads="1"/>
          </p:cNvSpPr>
          <p:nvPr/>
        </p:nvSpPr>
        <p:spPr bwMode="auto">
          <a:xfrm>
            <a:off x="4311650" y="4621213"/>
            <a:ext cx="4589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/>
            <a:r>
              <a:rPr lang="en-US" sz="1600">
                <a:latin typeface="Times New Roman" pitchFamily="18" charset="0"/>
              </a:rPr>
              <a:t>The dummy object lives as long as the delegate object</a:t>
            </a:r>
          </a:p>
        </p:txBody>
      </p:sp>
      <p:sp>
        <p:nvSpPr>
          <p:cNvPr id="3" name="Zaoblený obdélník 2"/>
          <p:cNvSpPr/>
          <p:nvPr/>
        </p:nvSpPr>
        <p:spPr>
          <a:xfrm>
            <a:off x="2915816" y="5643563"/>
            <a:ext cx="4464496" cy="9537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Anonymous methods in C# always exist only as closures, never as “lambda functions” with free variables (open bindings)!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298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56" grpId="0" animBg="1" autoUpdateAnimBg="0"/>
      <p:bldP spid="189457" grpId="0" animBg="1" autoUpdateAnimBg="0"/>
      <p:bldP spid="189458" grpId="0" animBg="1" autoUpdateAnimBg="0"/>
      <p:bldP spid="18945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928688"/>
            <a:ext cx="6858000" cy="592931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Example</a:t>
            </a:r>
            <a:endParaRPr lang="cs-CZ" dirty="0" smtClean="0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28688"/>
            <a:ext cx="7772400" cy="5767387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smtClean="0"/>
              <a:t>    </a:t>
            </a:r>
            <a:r>
              <a:rPr lang="en-US" sz="1100" noProof="1" smtClean="0"/>
              <a:t>delegate void </a:t>
            </a:r>
            <a:r>
              <a:rPr lang="en-US" sz="1100" b="1" noProof="1" smtClean="0"/>
              <a:t>MyDelegate</a:t>
            </a:r>
            <a:r>
              <a:rPr lang="en-US" sz="1100" noProof="1" smtClean="0"/>
              <a:t>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100" noProof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class Program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static </a:t>
            </a:r>
            <a:r>
              <a:rPr lang="en-US" sz="1100" b="1" noProof="1" smtClean="0"/>
              <a:t>MyDelegate</a:t>
            </a:r>
            <a:r>
              <a:rPr lang="en-US" sz="1100" noProof="1" smtClean="0"/>
              <a:t> Foo()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int </a:t>
            </a:r>
            <a:r>
              <a:rPr lang="en-US" sz="1100" b="1" noProof="1" smtClean="0"/>
              <a:t>x</a:t>
            </a:r>
            <a:r>
              <a:rPr lang="en-US" sz="1100" noProof="1" smtClean="0"/>
              <a:t> = 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Console.WriteLine("Foo: x = {0}", </a:t>
            </a:r>
            <a:r>
              <a:rPr lang="en-US" sz="1100" b="1" noProof="1" smtClean="0"/>
              <a:t>x</a:t>
            </a:r>
            <a:r>
              <a:rPr lang="en-US" sz="1100" noProof="1" smtClean="0"/>
              <a:t>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</a:t>
            </a:r>
            <a:r>
              <a:rPr lang="en-US" sz="1100" b="1" noProof="1" smtClean="0"/>
              <a:t>MyDelegate</a:t>
            </a:r>
            <a:r>
              <a:rPr lang="en-US" sz="1100" noProof="1" smtClean="0"/>
              <a:t> d = </a:t>
            </a:r>
            <a:r>
              <a:rPr lang="en-US" sz="1100" b="1" noProof="1" smtClean="0"/>
              <a:t>delegate {</a:t>
            </a:r>
            <a:r>
              <a:rPr lang="en-US" sz="1100" noProof="1" smtClean="0"/>
              <a:t> </a:t>
            </a:r>
            <a:r>
              <a:rPr lang="en-US" sz="1100" b="1" noProof="1" smtClean="0"/>
              <a:t>x</a:t>
            </a:r>
            <a:r>
              <a:rPr lang="en-US" sz="1100" noProof="1" smtClean="0"/>
              <a:t>++; Console.WriteLine("delegate: x = {0}", </a:t>
            </a:r>
            <a:r>
              <a:rPr lang="en-US" sz="1100" b="1" noProof="1" smtClean="0"/>
              <a:t>x</a:t>
            </a:r>
            <a:r>
              <a:rPr lang="en-US" sz="1100" noProof="1" smtClean="0"/>
              <a:t>); </a:t>
            </a:r>
            <a:r>
              <a:rPr lang="en-US" sz="1100" b="1" noProof="1" smtClean="0"/>
              <a:t>}</a:t>
            </a:r>
            <a:r>
              <a:rPr lang="en-US" sz="1100" noProof="1" smtClean="0"/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d();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d();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Console.WriteLine("Foo: x = {0}", </a:t>
            </a:r>
            <a:r>
              <a:rPr lang="en-US" sz="1100" b="1" noProof="1" smtClean="0"/>
              <a:t>x</a:t>
            </a:r>
            <a:r>
              <a:rPr lang="en-US" sz="1100" noProof="1" smtClean="0"/>
              <a:t>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</a:t>
            </a:r>
            <a:r>
              <a:rPr lang="en-US" sz="1100" b="1" noProof="1" smtClean="0"/>
              <a:t>MyDelegate</a:t>
            </a:r>
            <a:r>
              <a:rPr lang="en-US" sz="1100" noProof="1" smtClean="0"/>
              <a:t> d2 = </a:t>
            </a:r>
            <a:r>
              <a:rPr lang="en-US" sz="1100" b="1" noProof="1" smtClean="0"/>
              <a:t>delegate {</a:t>
            </a:r>
            <a:r>
              <a:rPr lang="en-US" sz="1100" noProof="1" smtClean="0"/>
              <a:t> </a:t>
            </a:r>
            <a:r>
              <a:rPr lang="en-US" sz="1100" b="1" noProof="1" smtClean="0"/>
              <a:t>x</a:t>
            </a:r>
            <a:r>
              <a:rPr lang="en-US" sz="1100" noProof="1" smtClean="0"/>
              <a:t> += 10; Console.WriteLine("second delegate: x = {0}", </a:t>
            </a:r>
            <a:r>
              <a:rPr lang="en-US" sz="1100" b="1" noProof="1" smtClean="0"/>
              <a:t>x</a:t>
            </a:r>
            <a:r>
              <a:rPr lang="en-US" sz="1100" noProof="1" smtClean="0"/>
              <a:t>); </a:t>
            </a:r>
            <a:r>
              <a:rPr lang="en-US" sz="1100" b="1" noProof="1" smtClean="0"/>
              <a:t>}</a:t>
            </a:r>
            <a:r>
              <a:rPr lang="en-US" sz="1100" noProof="1" smtClean="0"/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d2();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d();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Console.WriteLine("Foo: x = {0}", </a:t>
            </a:r>
            <a:r>
              <a:rPr lang="en-US" sz="1100" b="1" noProof="1" smtClean="0"/>
              <a:t>x</a:t>
            </a:r>
            <a:r>
              <a:rPr lang="en-US" sz="1100" noProof="1" smtClean="0"/>
              <a:t>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return d2;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100" noProof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static void </a:t>
            </a:r>
            <a:r>
              <a:rPr lang="en-US" sz="1100" b="1" noProof="1" smtClean="0"/>
              <a:t>Main</a:t>
            </a:r>
            <a:r>
              <a:rPr lang="en-US" sz="1100" noProof="1" smtClean="0"/>
              <a:t>(string[] args)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	   MyDelegate m;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Console.WriteLine(“</a:t>
            </a:r>
            <a:r>
              <a:rPr lang="en-US" sz="1100" smtClean="0"/>
              <a:t>--- </a:t>
            </a:r>
            <a:r>
              <a:rPr lang="en-US" sz="1100" noProof="1" smtClean="0"/>
              <a:t>Main: (m = Foo())();");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(m = Foo())</a:t>
            </a:r>
            <a:r>
              <a:rPr lang="en-US" sz="1100" b="1" noProof="1" smtClean="0"/>
              <a:t>()</a:t>
            </a:r>
            <a:r>
              <a:rPr lang="en-US" sz="1100" noProof="1" smtClean="0"/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	   m();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Console.WriteLine(“</a:t>
            </a:r>
            <a:r>
              <a:rPr lang="en-US" sz="1100" smtClean="0"/>
              <a:t>--- </a:t>
            </a:r>
            <a:r>
              <a:rPr lang="en-US" sz="1100" noProof="1" smtClean="0"/>
              <a:t>Main: Foo()();");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    Foo()</a:t>
            </a:r>
            <a:r>
              <a:rPr lang="en-US" sz="1100" b="1" noProof="1" smtClean="0"/>
              <a:t>()</a:t>
            </a:r>
            <a:r>
              <a:rPr lang="en-US" sz="1100" noProof="1" smtClean="0"/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	   m();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    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100" noProof="1" smtClean="0"/>
              <a:t>    }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6248400" y="20638"/>
            <a:ext cx="2895600" cy="37877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eaLnBrk="0" hangingPunct="0"/>
            <a:r>
              <a:rPr lang="en-US" sz="1200">
                <a:solidFill>
                  <a:schemeClr val="bg1"/>
                </a:solidFill>
                <a:latin typeface="Courier New" pitchFamily="49" charset="0"/>
              </a:rPr>
              <a:t>--- </a:t>
            </a:r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Main: (m = Foo())();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Foo: x = 1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delegate: x = 2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delegate: x = 3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Foo: x = 3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second delegate: x = 13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delegate: x = 14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Foo: x = 14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second delegate: x = 24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second delegate: x = 34</a:t>
            </a:r>
          </a:p>
          <a:p>
            <a:pPr eaLnBrk="0" hangingPunct="0"/>
            <a:r>
              <a:rPr lang="en-US" sz="1200">
                <a:solidFill>
                  <a:schemeClr val="bg1"/>
                </a:solidFill>
                <a:latin typeface="Courier New" pitchFamily="49" charset="0"/>
              </a:rPr>
              <a:t>--- </a:t>
            </a:r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Main: Foo()();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Foo: x = 1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delegate: x = 2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delegate: x = 3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Foo: x = 3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second delegate: x = 13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delegate: x = 14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Foo: x = 14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second delegate: x = 24</a:t>
            </a:r>
          </a:p>
          <a:p>
            <a:pPr eaLnBrk="0" hangingPunct="0"/>
            <a:r>
              <a:rPr lang="en-US" sz="1200" noProof="1">
                <a:solidFill>
                  <a:schemeClr val="bg1"/>
                </a:solidFill>
                <a:latin typeface="Courier New" pitchFamily="49" charset="0"/>
              </a:rPr>
              <a:t>second delegate: x = 44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4724400" y="0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Output:</a:t>
            </a:r>
            <a:endParaRPr lang="cs-CZ" sz="20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731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2133600" cy="457200"/>
          </a:xfrm>
          <a:noFill/>
        </p:spPr>
        <p:txBody>
          <a:bodyPr/>
          <a:lstStyle/>
          <a:p>
            <a:pPr algn="l"/>
            <a:r>
              <a:rPr lang="en-US" smtClean="0"/>
              <a:t>Pavel</a:t>
            </a:r>
            <a:r>
              <a:rPr lang="cs-CZ" smtClean="0"/>
              <a:t> Ježek</a:t>
            </a:r>
            <a:r>
              <a:rPr lang="en-US" smtClean="0"/>
              <a:t/>
            </a:r>
            <a:br>
              <a:rPr lang="en-US" smtClean="0"/>
            </a:br>
            <a:r>
              <a:rPr lang="cs-CZ" smtClean="0"/>
              <a:t>C</a:t>
            </a:r>
            <a:r>
              <a:rPr lang="en-US" smtClean="0"/>
              <a:t># 3.0 and .NET 3.5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Lambda Expressions (2b)</a:t>
            </a:r>
            <a:endParaRPr lang="cs-CZ" dirty="0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268760"/>
            <a:ext cx="8229600" cy="441166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Expression or statement body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Implicitly or explicitly typed parameters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Examples: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x =&gt; x + 1</a:t>
            </a:r>
            <a:r>
              <a:rPr lang="cs-CZ" sz="1800" dirty="0" smtClean="0"/>
              <a:t>    </a:t>
            </a:r>
            <a:r>
              <a:rPr lang="en-US" sz="1800" dirty="0" smtClean="0"/>
              <a:t>                        </a:t>
            </a:r>
            <a:r>
              <a:rPr lang="cs-CZ" sz="1800" dirty="0" smtClean="0"/>
              <a:t>// </a:t>
            </a:r>
            <a:r>
              <a:rPr lang="cs-CZ" sz="1800" dirty="0" err="1" smtClean="0"/>
              <a:t>Implicitly</a:t>
            </a:r>
            <a:r>
              <a:rPr lang="cs-CZ" sz="1800" dirty="0" smtClean="0"/>
              <a:t> </a:t>
            </a:r>
            <a:r>
              <a:rPr lang="cs-CZ" sz="1800" dirty="0" err="1" smtClean="0"/>
              <a:t>typed</a:t>
            </a:r>
            <a:r>
              <a:rPr lang="cs-CZ" sz="1800" dirty="0" smtClean="0"/>
              <a:t>, </a:t>
            </a:r>
            <a:r>
              <a:rPr lang="cs-CZ" sz="1800" dirty="0" err="1" smtClean="0"/>
              <a:t>expression</a:t>
            </a:r>
            <a:r>
              <a:rPr lang="cs-CZ" sz="1800" dirty="0" smtClean="0"/>
              <a:t> body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x =&gt; { return x + 1; }</a:t>
            </a:r>
            <a:r>
              <a:rPr lang="en-US" sz="1800" dirty="0" smtClean="0"/>
              <a:t>    </a:t>
            </a:r>
            <a:r>
              <a:rPr lang="cs-CZ" sz="1800" dirty="0" smtClean="0"/>
              <a:t>    // </a:t>
            </a:r>
            <a:r>
              <a:rPr lang="cs-CZ" sz="1800" dirty="0" err="1" smtClean="0"/>
              <a:t>Implicitly</a:t>
            </a:r>
            <a:r>
              <a:rPr lang="cs-CZ" sz="1800" dirty="0" smtClean="0"/>
              <a:t> </a:t>
            </a:r>
            <a:r>
              <a:rPr lang="cs-CZ" sz="1800" dirty="0" err="1" smtClean="0"/>
              <a:t>typed</a:t>
            </a:r>
            <a:r>
              <a:rPr lang="cs-CZ" sz="1800" dirty="0" smtClean="0"/>
              <a:t>, </a:t>
            </a:r>
            <a:r>
              <a:rPr lang="cs-CZ" sz="1800" dirty="0" err="1" smtClean="0"/>
              <a:t>statement</a:t>
            </a:r>
            <a:r>
              <a:rPr lang="cs-CZ" sz="1800" dirty="0" smtClean="0"/>
              <a:t> body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(</a:t>
            </a:r>
            <a:r>
              <a:rPr lang="cs-CZ" sz="1400" dirty="0" err="1" smtClean="0">
                <a:latin typeface="Courier New" pitchFamily="49" charset="0"/>
              </a:rPr>
              <a:t>int</a:t>
            </a:r>
            <a:r>
              <a:rPr lang="cs-CZ" sz="1400" dirty="0" smtClean="0">
                <a:latin typeface="Courier New" pitchFamily="49" charset="0"/>
              </a:rPr>
              <a:t> x) =&gt; x + 1</a:t>
            </a:r>
            <a:r>
              <a:rPr lang="cs-CZ" sz="1800" dirty="0" smtClean="0"/>
              <a:t>        </a:t>
            </a:r>
            <a:r>
              <a:rPr lang="en-US" sz="1800" dirty="0" smtClean="0"/>
              <a:t>          </a:t>
            </a:r>
            <a:r>
              <a:rPr lang="cs-CZ" sz="1800" dirty="0" smtClean="0"/>
              <a:t>// </a:t>
            </a:r>
            <a:r>
              <a:rPr lang="cs-CZ" sz="1800" dirty="0" err="1" smtClean="0"/>
              <a:t>Explicitly</a:t>
            </a:r>
            <a:r>
              <a:rPr lang="cs-CZ" sz="1800" dirty="0" smtClean="0"/>
              <a:t> </a:t>
            </a:r>
            <a:r>
              <a:rPr lang="cs-CZ" sz="1800" dirty="0" err="1" smtClean="0"/>
              <a:t>typed</a:t>
            </a:r>
            <a:r>
              <a:rPr lang="cs-CZ" sz="1800" dirty="0" smtClean="0"/>
              <a:t>, </a:t>
            </a:r>
            <a:r>
              <a:rPr lang="cs-CZ" sz="1800" dirty="0" err="1" smtClean="0"/>
              <a:t>expression</a:t>
            </a:r>
            <a:r>
              <a:rPr lang="cs-CZ" sz="1800" dirty="0" smtClean="0"/>
              <a:t> body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(</a:t>
            </a:r>
            <a:r>
              <a:rPr lang="cs-CZ" sz="1400" dirty="0" err="1" smtClean="0">
                <a:latin typeface="Courier New" pitchFamily="49" charset="0"/>
              </a:rPr>
              <a:t>int</a:t>
            </a:r>
            <a:r>
              <a:rPr lang="cs-CZ" sz="1400" dirty="0" smtClean="0">
                <a:latin typeface="Courier New" pitchFamily="49" charset="0"/>
              </a:rPr>
              <a:t> x) =&gt; { return x + 1; }</a:t>
            </a:r>
            <a:r>
              <a:rPr lang="cs-CZ" sz="1800" dirty="0" smtClean="0"/>
              <a:t>    // </a:t>
            </a:r>
            <a:r>
              <a:rPr lang="cs-CZ" sz="1800" dirty="0" err="1" smtClean="0"/>
              <a:t>Explicitly</a:t>
            </a:r>
            <a:r>
              <a:rPr lang="cs-CZ" sz="1800" dirty="0" smtClean="0"/>
              <a:t> </a:t>
            </a:r>
            <a:r>
              <a:rPr lang="cs-CZ" sz="1800" dirty="0" err="1" smtClean="0"/>
              <a:t>typed</a:t>
            </a:r>
            <a:r>
              <a:rPr lang="cs-CZ" sz="1800" dirty="0" smtClean="0"/>
              <a:t>, </a:t>
            </a:r>
            <a:r>
              <a:rPr lang="cs-CZ" sz="1800" dirty="0" err="1" smtClean="0"/>
              <a:t>statement</a:t>
            </a:r>
            <a:r>
              <a:rPr lang="cs-CZ" sz="1800" dirty="0" smtClean="0"/>
              <a:t> body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(x, y) =&gt; x * y</a:t>
            </a:r>
            <a:r>
              <a:rPr lang="cs-CZ" sz="1800" dirty="0" smtClean="0"/>
              <a:t>        </a:t>
            </a:r>
            <a:r>
              <a:rPr lang="en-US" sz="1800" dirty="0" smtClean="0"/>
              <a:t>                  </a:t>
            </a:r>
            <a:r>
              <a:rPr lang="cs-CZ" sz="1800" dirty="0" smtClean="0"/>
              <a:t>// </a:t>
            </a:r>
            <a:r>
              <a:rPr lang="cs-CZ" sz="1800" dirty="0" err="1" smtClean="0"/>
              <a:t>Multiple</a:t>
            </a:r>
            <a:r>
              <a:rPr lang="cs-CZ" sz="1800" dirty="0" smtClean="0"/>
              <a:t> </a:t>
            </a:r>
            <a:r>
              <a:rPr lang="cs-CZ" sz="1800" dirty="0" err="1" smtClean="0"/>
              <a:t>parameters</a:t>
            </a:r>
            <a:endParaRPr lang="cs-CZ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cs-CZ" sz="1400" dirty="0" smtClean="0">
                <a:latin typeface="Courier New" pitchFamily="49" charset="0"/>
              </a:rPr>
              <a:t>() =&gt; </a:t>
            </a:r>
            <a:r>
              <a:rPr lang="cs-CZ" sz="1400" dirty="0" err="1" smtClean="0">
                <a:latin typeface="Courier New" pitchFamily="49" charset="0"/>
              </a:rPr>
              <a:t>Console.WriteLine</a:t>
            </a:r>
            <a:r>
              <a:rPr lang="cs-CZ" sz="1400" dirty="0" smtClean="0">
                <a:latin typeface="Courier New" pitchFamily="49" charset="0"/>
              </a:rPr>
              <a:t>()</a:t>
            </a:r>
            <a:r>
              <a:rPr lang="cs-CZ" sz="1800" dirty="0" smtClean="0"/>
              <a:t>   </a:t>
            </a:r>
            <a:r>
              <a:rPr lang="en-US" sz="1800" dirty="0" smtClean="0"/>
              <a:t>     </a:t>
            </a:r>
            <a:r>
              <a:rPr lang="cs-CZ" sz="1800" dirty="0" smtClean="0"/>
              <a:t> // No </a:t>
            </a:r>
            <a:r>
              <a:rPr lang="cs-CZ" sz="1800" dirty="0" err="1" smtClean="0"/>
              <a:t>parameters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A lambda expression is a value, that does not have a type but can be implicitly converted to a compatible delegate type</a:t>
            </a:r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en-US" sz="1400" dirty="0" smtClean="0">
                <a:latin typeface="Courier New" pitchFamily="49" charset="0"/>
              </a:rPr>
              <a:t>delegate R </a:t>
            </a:r>
            <a:r>
              <a:rPr lang="en-US" sz="1400" dirty="0" err="1" smtClean="0">
                <a:latin typeface="Courier New" pitchFamily="49" charset="0"/>
              </a:rPr>
              <a:t>Func</a:t>
            </a:r>
            <a:r>
              <a:rPr lang="en-US" sz="1400" dirty="0" smtClean="0">
                <a:latin typeface="Courier New" pitchFamily="49" charset="0"/>
              </a:rPr>
              <a:t>&lt;A,R&gt;(A </a:t>
            </a:r>
            <a:r>
              <a:rPr lang="en-US" sz="1400" dirty="0" err="1" smtClean="0">
                <a:latin typeface="Courier New" pitchFamily="49" charset="0"/>
              </a:rPr>
              <a:t>arg</a:t>
            </a:r>
            <a:r>
              <a:rPr lang="en-US" sz="1400" dirty="0" smtClean="0"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en-US" sz="1400" dirty="0" err="1" smtClean="0">
                <a:latin typeface="Courier New" pitchFamily="49" charset="0"/>
              </a:rPr>
              <a:t>Func</a:t>
            </a:r>
            <a:r>
              <a:rPr lang="en-US" sz="1400" dirty="0" smtClean="0">
                <a:latin typeface="Courier New" pitchFamily="49" charset="0"/>
              </a:rPr>
              <a:t>&lt;</a:t>
            </a:r>
            <a:r>
              <a:rPr lang="en-US" sz="1400" dirty="0" err="1" smtClean="0">
                <a:latin typeface="Courier New" pitchFamily="49" charset="0"/>
              </a:rPr>
              <a:t>int,int</a:t>
            </a:r>
            <a:r>
              <a:rPr lang="en-US" sz="1400" dirty="0" smtClean="0">
                <a:latin typeface="Courier New" pitchFamily="49" charset="0"/>
              </a:rPr>
              <a:t>&gt; f1 = x =&gt; x + 1;</a:t>
            </a:r>
            <a:r>
              <a:rPr lang="en-US" sz="1800" dirty="0" smtClean="0"/>
              <a:t>         // Ok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en-US" sz="1400" dirty="0" err="1" smtClean="0">
                <a:latin typeface="Courier New" pitchFamily="49" charset="0"/>
              </a:rPr>
              <a:t>Func</a:t>
            </a:r>
            <a:r>
              <a:rPr lang="en-US" sz="1400" dirty="0" smtClean="0">
                <a:latin typeface="Courier New" pitchFamily="49" charset="0"/>
              </a:rPr>
              <a:t>&lt;</a:t>
            </a:r>
            <a:r>
              <a:rPr lang="en-US" sz="1400" dirty="0" err="1" smtClean="0">
                <a:latin typeface="Courier New" pitchFamily="49" charset="0"/>
              </a:rPr>
              <a:t>int,double</a:t>
            </a:r>
            <a:r>
              <a:rPr lang="en-US" sz="1400" dirty="0" smtClean="0">
                <a:latin typeface="Courier New" pitchFamily="49" charset="0"/>
              </a:rPr>
              <a:t>&gt; f2 = x =&gt; x + 1;</a:t>
            </a:r>
            <a:r>
              <a:rPr lang="en-US" sz="1800" dirty="0" smtClean="0"/>
              <a:t>    // Ok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    </a:t>
            </a:r>
            <a:r>
              <a:rPr lang="en-US" sz="1400" dirty="0" err="1" smtClean="0">
                <a:latin typeface="Courier New" pitchFamily="49" charset="0"/>
              </a:rPr>
              <a:t>Func</a:t>
            </a:r>
            <a:r>
              <a:rPr lang="en-US" sz="1400" dirty="0" smtClean="0">
                <a:latin typeface="Courier New" pitchFamily="49" charset="0"/>
              </a:rPr>
              <a:t>&lt;</a:t>
            </a:r>
            <a:r>
              <a:rPr lang="en-US" sz="1400" dirty="0" err="1" smtClean="0">
                <a:latin typeface="Courier New" pitchFamily="49" charset="0"/>
              </a:rPr>
              <a:t>double,int</a:t>
            </a:r>
            <a:r>
              <a:rPr lang="en-US" sz="1400" dirty="0" smtClean="0">
                <a:latin typeface="Courier New" pitchFamily="49" charset="0"/>
              </a:rPr>
              <a:t>&gt; f3 = x =&gt; x + 1;</a:t>
            </a:r>
            <a:r>
              <a:rPr lang="en-US" sz="1800" dirty="0" smtClean="0"/>
              <a:t>    // Error</a:t>
            </a:r>
            <a:r>
              <a:rPr lang="cs-CZ" sz="1800" dirty="0" smtClean="0"/>
              <a:t> </a:t>
            </a:r>
            <a:r>
              <a:rPr lang="en-US" sz="1800" dirty="0" smtClean="0"/>
              <a:t>– double cannot be</a:t>
            </a:r>
            <a:br>
              <a:rPr lang="en-US" sz="1800" dirty="0" smtClean="0"/>
            </a:br>
            <a:r>
              <a:rPr lang="en-US" sz="1800" dirty="0" smtClean="0"/>
              <a:t>                    			      // implicitly converted to </a:t>
            </a:r>
            <a:r>
              <a:rPr lang="en-US" sz="1800" dirty="0" err="1" smtClean="0"/>
              <a:t>int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sz="1800" dirty="0" smtClean="0"/>
          </a:p>
          <a:p>
            <a:pPr eaLnBrk="1" hangingPunct="1">
              <a:lnSpc>
                <a:spcPct val="80000"/>
              </a:lnSpc>
            </a:pPr>
            <a:endParaRPr lang="cs-CZ" sz="1800" dirty="0" smtClean="0"/>
          </a:p>
        </p:txBody>
      </p:sp>
      <p:sp>
        <p:nvSpPr>
          <p:cNvPr id="5" name="Zaoblený obdélník 4"/>
          <p:cNvSpPr/>
          <p:nvPr/>
        </p:nvSpPr>
        <p:spPr>
          <a:xfrm>
            <a:off x="1619672" y="2687464"/>
            <a:ext cx="5616624" cy="158417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Lambda expressions in C# </a:t>
            </a:r>
            <a:r>
              <a:rPr lang="en-US" b="1" dirty="0" smtClean="0"/>
              <a:t>always</a:t>
            </a:r>
            <a:r>
              <a:rPr lang="en-US" dirty="0" smtClean="0"/>
              <a:t> exist only as </a:t>
            </a:r>
            <a:r>
              <a:rPr lang="en-US" b="1" dirty="0" smtClean="0"/>
              <a:t>closures</a:t>
            </a:r>
            <a:r>
              <a:rPr lang="en-US" dirty="0" smtClean="0"/>
              <a:t>, and </a:t>
            </a:r>
            <a:r>
              <a:rPr lang="en-US" b="1" dirty="0" smtClean="0"/>
              <a:t>never</a:t>
            </a:r>
            <a:r>
              <a:rPr lang="en-US" dirty="0" smtClean="0"/>
              <a:t> as </a:t>
            </a:r>
            <a:r>
              <a:rPr lang="en-US" b="1" dirty="0" smtClean="0"/>
              <a:t>“lambda functions” </a:t>
            </a:r>
            <a:r>
              <a:rPr lang="en-US" dirty="0" smtClean="0"/>
              <a:t>with free variables (open bindings)!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87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30052</TotalTime>
  <Words>767</Words>
  <Application>Microsoft Office PowerPoint</Application>
  <PresentationFormat>Předvádění na obrazovce (4:3)</PresentationFormat>
  <Paragraphs>130</Paragraphs>
  <Slides>5</Slides>
  <Notes>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6" baseType="lpstr">
      <vt:lpstr>D3S template</vt:lpstr>
      <vt:lpstr>Advanced .NET Programming I 5th Lecture</vt:lpstr>
      <vt:lpstr>Lambda Expressions (2)</vt:lpstr>
      <vt:lpstr>Outer Variables</vt:lpstr>
      <vt:lpstr>Example</vt:lpstr>
      <vt:lpstr>Lambda Expressions (2b)</vt:lpstr>
    </vt:vector>
  </TitlesOfParts>
  <Company>Sharewood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206</cp:revision>
  <dcterms:created xsi:type="dcterms:W3CDTF">2006-10-10T18:27:24Z</dcterms:created>
  <dcterms:modified xsi:type="dcterms:W3CDTF">2018-03-28T13:18:24Z</dcterms:modified>
</cp:coreProperties>
</file>